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71" r:id="rId6"/>
    <p:sldId id="260" r:id="rId7"/>
    <p:sldId id="261" r:id="rId8"/>
    <p:sldId id="262" r:id="rId9"/>
    <p:sldId id="265" r:id="rId10"/>
    <p:sldId id="263" r:id="rId11"/>
    <p:sldId id="264" r:id="rId12"/>
    <p:sldId id="266" r:id="rId13"/>
    <p:sldId id="267" r:id="rId14"/>
    <p:sldId id="277" r:id="rId15"/>
    <p:sldId id="269" r:id="rId16"/>
    <p:sldId id="268" r:id="rId17"/>
    <p:sldId id="270" r:id="rId18"/>
    <p:sldId id="272" r:id="rId19"/>
    <p:sldId id="274" r:id="rId20"/>
    <p:sldId id="273" r:id="rId21"/>
    <p:sldId id="275" r:id="rId22"/>
    <p:sldId id="278" r:id="rId23"/>
    <p:sldId id="276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392"/>
    <p:restoredTop sz="95890"/>
  </p:normalViewPr>
  <p:slideViewPr>
    <p:cSldViewPr snapToGrid="0" snapToObjects="1">
      <p:cViewPr>
        <p:scale>
          <a:sx n="110" d="100"/>
          <a:sy n="110" d="100"/>
        </p:scale>
        <p:origin x="1104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C145C8-849E-E342-80D8-3F8A7D87B8FE}" type="datetimeFigureOut">
              <a:rPr lang="en-US" smtClean="0"/>
              <a:t>1/20/20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DD8841-9E9C-8340-A787-2C9BD8E084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342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If Sample 1 has 100 sequences of ASV1, which is E. coli. &amp; E. coli has 7 16S rRNA genes per copy,  then there would be an estimated 100/7 = 14.3 E. coli genomes present in Sample 1</a:t>
            </a:r>
          </a:p>
          <a:p>
            <a:endParaRPr lang="en-US" sz="1200" dirty="0"/>
          </a:p>
          <a:p>
            <a:r>
              <a:rPr lang="en-US" sz="1200" dirty="0"/>
              <a:t>If there were an estimated 5 copies of the functional gene, EC:3.3.3.3 per E. coli genome, then Sample 1 would have approximately 71.5 EC:3.3.3.3 genes from E. coli</a:t>
            </a:r>
          </a:p>
          <a:p>
            <a:endParaRPr lang="en-US" sz="1200" dirty="0"/>
          </a:p>
          <a:p>
            <a:r>
              <a:rPr lang="en-US" sz="1200" dirty="0"/>
              <a:t>Now, E. coli is likely not the only bacteria that would have EC:3.3.3.3, therefore, the number of that functional gene is likely to be much higher depending on who is present/abundant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D8841-9E9C-8340-A787-2C9BD8E0848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1621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Taxon_abun</a:t>
            </a:r>
            <a:r>
              <a:rPr lang="en-US" dirty="0"/>
              <a:t> = abundance of the ASV in the sample, which are normalized based on 16S gene copy numbers</a:t>
            </a:r>
          </a:p>
          <a:p>
            <a:r>
              <a:rPr lang="en-US" dirty="0" err="1"/>
              <a:t>Taxon_rel_abun</a:t>
            </a:r>
            <a:r>
              <a:rPr lang="en-US" dirty="0"/>
              <a:t> = relative abundance, sample sum is 100</a:t>
            </a:r>
          </a:p>
          <a:p>
            <a:r>
              <a:rPr lang="en-US" dirty="0" err="1"/>
              <a:t>Genome_function_count</a:t>
            </a:r>
            <a:r>
              <a:rPr lang="en-US" dirty="0"/>
              <a:t> = predicted copy number of the EC number per ASV</a:t>
            </a:r>
          </a:p>
          <a:p>
            <a:r>
              <a:rPr lang="en-US" dirty="0" err="1"/>
              <a:t>Taxon_function_abun</a:t>
            </a:r>
            <a:r>
              <a:rPr lang="en-US" dirty="0"/>
              <a:t> = </a:t>
            </a:r>
            <a:r>
              <a:rPr lang="en-US" dirty="0" err="1"/>
              <a:t>taxon_abun</a:t>
            </a:r>
            <a:r>
              <a:rPr lang="en-US" dirty="0"/>
              <a:t>*</a:t>
            </a:r>
            <a:r>
              <a:rPr lang="en-US" dirty="0" err="1"/>
              <a:t>genome_function_count</a:t>
            </a:r>
            <a:r>
              <a:rPr lang="en-US" dirty="0"/>
              <a:t> </a:t>
            </a:r>
          </a:p>
          <a:p>
            <a:r>
              <a:rPr lang="en-US" dirty="0" err="1"/>
              <a:t>Taxon_rel_function_abun</a:t>
            </a:r>
            <a:r>
              <a:rPr lang="en-US" dirty="0"/>
              <a:t> = </a:t>
            </a:r>
            <a:r>
              <a:rPr lang="en-US" dirty="0" err="1"/>
              <a:t>taxon_rel_abun</a:t>
            </a:r>
            <a:r>
              <a:rPr lang="en-US" dirty="0"/>
              <a:t> * </a:t>
            </a:r>
            <a:r>
              <a:rPr lang="en-US" dirty="0" err="1"/>
              <a:t>genome_function_count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11 ASVs from the sample 195S1 have EC:1.1.1.1</a:t>
            </a:r>
          </a:p>
          <a:p>
            <a:r>
              <a:rPr lang="en-US" dirty="0"/>
              <a:t>EC:1.1.1.1 from ASV8490 has the highest relative abundance compared to the other EC:1.1.1.1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DD8841-9E9C-8340-A787-2C9BD8E0848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5802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1F6A-DF67-DC46-A0C0-403977C08C96}" type="datetimeFigureOut">
              <a:rPr lang="en-US" smtClean="0"/>
              <a:t>1/20/20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7FDC9-5BC3-A947-995D-8EFA35649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6017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1F6A-DF67-DC46-A0C0-403977C08C96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7FDC9-5BC3-A947-995D-8EFA35649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2688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1F6A-DF67-DC46-A0C0-403977C08C96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7FDC9-5BC3-A947-995D-8EFA35649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053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1F6A-DF67-DC46-A0C0-403977C08C96}" type="datetimeFigureOut">
              <a:rPr lang="en-US" smtClean="0"/>
              <a:t>1/20/20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7FDC9-5BC3-A947-995D-8EFA35649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751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1F6A-DF67-DC46-A0C0-403977C08C96}" type="datetimeFigureOut">
              <a:rPr lang="en-US" smtClean="0"/>
              <a:t>1/20/20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7FDC9-5BC3-A947-995D-8EFA35649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164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1F6A-DF67-DC46-A0C0-403977C08C96}" type="datetimeFigureOut">
              <a:rPr lang="en-US" smtClean="0"/>
              <a:t>1/20/20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7FDC9-5BC3-A947-995D-8EFA35649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473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1F6A-DF67-DC46-A0C0-403977C08C96}" type="datetimeFigureOut">
              <a:rPr lang="en-US" smtClean="0"/>
              <a:t>1/20/20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7FDC9-5BC3-A947-995D-8EFA35649FD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2531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1F6A-DF67-DC46-A0C0-403977C08C96}" type="datetimeFigureOut">
              <a:rPr lang="en-US" smtClean="0"/>
              <a:t>1/20/20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7FDC9-5BC3-A947-995D-8EFA35649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385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1F6A-DF67-DC46-A0C0-403977C08C96}" type="datetimeFigureOut">
              <a:rPr lang="en-US" smtClean="0"/>
              <a:t>1/20/20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7FDC9-5BC3-A947-995D-8EFA35649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656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A21F6A-DF67-DC46-A0C0-403977C08C96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67503" cy="320040"/>
          </a:xfrm>
        </p:spPr>
        <p:txBody>
          <a:bodyPr/>
          <a:lstStyle>
            <a:lvl1pPr>
              <a:defRPr>
                <a:solidFill>
                  <a:srgbClr val="FFFFFF">
                    <a:alpha val="69804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7FDC9-5BC3-A947-995D-8EFA35649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224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90000"/>
                  </a:srgbClr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28A21F6A-DF67-DC46-A0C0-403977C08C96}" type="datetimeFigureOut">
              <a:rPr lang="en-US" smtClean="0"/>
              <a:t>1/20/20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8523" y="6236208"/>
            <a:ext cx="5103729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57FDC9-5BC3-A947-995D-8EFA35649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prstGeom prst="rect">
            <a:avLst/>
          </a:prstGeom>
          <a:solidFill>
            <a:schemeClr val="bg1"/>
          </a:solidFill>
          <a:ln w="317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28A21F6A-DF67-DC46-A0C0-403977C08C96}" type="datetimeFigureOut">
              <a:rPr lang="en-US" smtClean="0"/>
              <a:t>1/20/20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4057FDC9-5BC3-A947-995D-8EFA35649F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241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orxiv.org/content/10.1101/672295v1" TargetMode="External"/><Relationship Id="rId2" Type="http://schemas.openxmlformats.org/officeDocument/2006/relationships/hyperlink" Target="https://github.com/picrust/picrust2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maracashay/DAWG-Spring2020/tree/master/Jan24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picrust/picrust2/blob/master/scripts/hsp.py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1B5ED-4C4A-6F40-A161-2FA3186024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788131"/>
            <a:ext cx="8991600" cy="1645920"/>
          </a:xfrm>
        </p:spPr>
        <p:txBody>
          <a:bodyPr>
            <a:normAutofit fontScale="90000"/>
          </a:bodyPr>
          <a:lstStyle/>
          <a:p>
            <a:r>
              <a:rPr lang="en-US" dirty="0"/>
              <a:t>PICRUSt2, workflow and Analysis- DAWG Jan, 2020</a:t>
            </a:r>
            <a:br>
              <a:rPr lang="en-US" dirty="0"/>
            </a:br>
            <a:r>
              <a:rPr lang="en-US" dirty="0"/>
              <a:t>Mara Cloutier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38BAB7-A531-8645-8FAD-4019340765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57647" y="3732597"/>
            <a:ext cx="7676706" cy="1239894"/>
          </a:xfrm>
        </p:spPr>
        <p:txBody>
          <a:bodyPr>
            <a:normAutofit/>
          </a:bodyPr>
          <a:lstStyle/>
          <a:p>
            <a:r>
              <a:rPr lang="en-US" sz="2400" dirty="0">
                <a:hlinkClick r:id="rId2"/>
              </a:rPr>
              <a:t>https://github.com/picrust/picrust2</a:t>
            </a:r>
            <a:endParaRPr lang="en-US" sz="2400" dirty="0"/>
          </a:p>
          <a:p>
            <a:r>
              <a:rPr lang="en-US" sz="2400" dirty="0">
                <a:hlinkClick r:id="rId3"/>
              </a:rPr>
              <a:t>https://www.biorxiv.org/content/10.1101/672295v1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A8C10C-BB70-8F4A-9A13-E7B67EEFE099}"/>
              </a:ext>
            </a:extLst>
          </p:cNvPr>
          <p:cNvSpPr txBox="1"/>
          <p:nvPr/>
        </p:nvSpPr>
        <p:spPr>
          <a:xfrm>
            <a:off x="8442250" y="223307"/>
            <a:ext cx="38489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Available documents for DAWG members can be found </a:t>
            </a:r>
            <a:r>
              <a:rPr lang="en-US" b="1" dirty="0">
                <a:hlinkClick r:id="rId4"/>
              </a:rPr>
              <a:t>here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674419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CA4FD-57AA-714A-8604-FB30485A0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423" y="413885"/>
            <a:ext cx="10621926" cy="1188720"/>
          </a:xfrm>
        </p:spPr>
        <p:txBody>
          <a:bodyPr>
            <a:normAutofit/>
          </a:bodyPr>
          <a:lstStyle/>
          <a:p>
            <a:r>
              <a:rPr lang="en-US" b="1" dirty="0"/>
              <a:t>Predicting # of 16S rRNA genes per ASV and nearest-sequenced taxon index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EDCA4-C563-B049-97F4-71D8EFBFB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5423" y="1878008"/>
            <a:ext cx="10621926" cy="4076225"/>
          </a:xfrm>
        </p:spPr>
        <p:txBody>
          <a:bodyPr>
            <a:normAutofit lnSpcReduction="10000"/>
          </a:bodyPr>
          <a:lstStyle/>
          <a:p>
            <a:r>
              <a:rPr lang="en-US" sz="2000" b="1" dirty="0"/>
              <a:t>Microbes have variable numbers of 16S rRNA gene copy numbers that are hypothesized to be relatively species/strain dependent</a:t>
            </a:r>
          </a:p>
          <a:p>
            <a:r>
              <a:rPr lang="en-US" sz="2000" b="1" dirty="0"/>
              <a:t>Escherichia coli has 7 copies, Bacillus subtilis has 23</a:t>
            </a:r>
          </a:p>
          <a:p>
            <a:endParaRPr lang="en-US" sz="2000" b="1" dirty="0"/>
          </a:p>
          <a:p>
            <a:r>
              <a:rPr lang="en-US" sz="2000" b="1" dirty="0"/>
              <a:t>Nearest-sequenced taxon index (NSTI) values represent how close the placed ASV is from the nearest reference 16S sequence – Closer distances = more accurate predictions, further distances = less accurate predictions</a:t>
            </a:r>
          </a:p>
          <a:p>
            <a:endParaRPr lang="en-US" sz="2000" b="1" dirty="0"/>
          </a:p>
          <a:p>
            <a:endParaRPr lang="en-US" sz="2400" b="1" dirty="0"/>
          </a:p>
          <a:p>
            <a:pPr marL="0" indent="0">
              <a:buNone/>
            </a:pPr>
            <a:r>
              <a:rPr lang="en-US" sz="2400" b="1" dirty="0" err="1">
                <a:highlight>
                  <a:srgbClr val="FFFF00"/>
                </a:highlight>
              </a:rPr>
              <a:t>hsp.py</a:t>
            </a:r>
            <a:r>
              <a:rPr lang="en-US" sz="2400" b="1" dirty="0">
                <a:highlight>
                  <a:srgbClr val="FFFF00"/>
                </a:highlight>
              </a:rPr>
              <a:t> -</a:t>
            </a:r>
            <a:r>
              <a:rPr lang="en-US" sz="2400" b="1" dirty="0" err="1">
                <a:highlight>
                  <a:srgbClr val="FFFF00"/>
                </a:highlight>
              </a:rPr>
              <a:t>i</a:t>
            </a:r>
            <a:r>
              <a:rPr lang="en-US" sz="2400" b="1" dirty="0">
                <a:highlight>
                  <a:srgbClr val="FFFF00"/>
                </a:highlight>
              </a:rPr>
              <a:t> 16S -t </a:t>
            </a:r>
            <a:r>
              <a:rPr lang="en-US" sz="2400" b="1" dirty="0" err="1">
                <a:highlight>
                  <a:srgbClr val="FFFF00"/>
                </a:highlight>
              </a:rPr>
              <a:t>out.tre</a:t>
            </a:r>
            <a:r>
              <a:rPr lang="en-US" sz="2400" b="1" dirty="0">
                <a:highlight>
                  <a:srgbClr val="FFFF00"/>
                </a:highlight>
              </a:rPr>
              <a:t> -o </a:t>
            </a:r>
            <a:r>
              <a:rPr lang="en-US" sz="2400" b="1" dirty="0" err="1">
                <a:highlight>
                  <a:srgbClr val="FFFF00"/>
                </a:highlight>
              </a:rPr>
              <a:t>marker_predicted_and_nsti.tsv.gz</a:t>
            </a:r>
            <a:r>
              <a:rPr lang="en-US" sz="2400" b="1" dirty="0">
                <a:highlight>
                  <a:srgbClr val="FFFF00"/>
                </a:highlight>
              </a:rPr>
              <a:t> -p 1 --</a:t>
            </a:r>
            <a:r>
              <a:rPr lang="en-US" sz="2400" b="1" dirty="0" err="1">
                <a:highlight>
                  <a:srgbClr val="FFFF00"/>
                </a:highlight>
              </a:rPr>
              <a:t>calculate_NSTI</a:t>
            </a:r>
            <a:endParaRPr lang="en-US" sz="2400" b="1" dirty="0">
              <a:highlight>
                <a:srgbClr val="FFFF00"/>
              </a:highlight>
            </a:endParaRPr>
          </a:p>
          <a:p>
            <a:pPr marL="0" indent="0">
              <a:buNone/>
            </a:pP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9194768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E6706-BBEE-AC41-AB70-0C8CAE1AC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5" y="209318"/>
            <a:ext cx="7729728" cy="1188720"/>
          </a:xfrm>
        </p:spPr>
        <p:txBody>
          <a:bodyPr/>
          <a:lstStyle/>
          <a:p>
            <a:r>
              <a:rPr lang="en-US" b="1" dirty="0"/>
              <a:t>16S/NSTI </a:t>
            </a:r>
            <a:r>
              <a:rPr lang="en-US" b="1" dirty="0" err="1"/>
              <a:t>tsv</a:t>
            </a:r>
            <a:r>
              <a:rPr lang="en-US" b="1" dirty="0"/>
              <a:t> file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DFA25C5-2685-3C41-A2EA-33447B7B11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0854" y="1490638"/>
            <a:ext cx="4830289" cy="5303520"/>
          </a:xfrm>
        </p:spPr>
      </p:pic>
    </p:spTree>
    <p:extLst>
      <p:ext uri="{BB962C8B-B14F-4D97-AF65-F5344CB8AC3E}">
        <p14:creationId xmlns:p14="http://schemas.microsoft.com/office/powerpoint/2010/main" val="30246052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4679A-91B4-B246-8AF6-A4E61D4D7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23613"/>
            <a:ext cx="7729728" cy="1188720"/>
          </a:xfrm>
        </p:spPr>
        <p:txBody>
          <a:bodyPr/>
          <a:lstStyle/>
          <a:p>
            <a:r>
              <a:rPr lang="en-US" b="1" dirty="0" err="1"/>
              <a:t>Hsp.py</a:t>
            </a:r>
            <a:r>
              <a:rPr lang="en-US" b="1" dirty="0"/>
              <a:t> 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7F9D7C-E564-7740-86E6-9DC831FC20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20186" y="2202109"/>
            <a:ext cx="7940678" cy="3101983"/>
          </a:xfrm>
        </p:spPr>
        <p:txBody>
          <a:bodyPr>
            <a:normAutofit/>
          </a:bodyPr>
          <a:lstStyle/>
          <a:p>
            <a:r>
              <a:rPr lang="en-US" sz="2000" b="1" dirty="0">
                <a:hlinkClick r:id="rId2"/>
              </a:rPr>
              <a:t>https://github.com/picrust/picrust2/blob/master/scripts/hsp.py</a:t>
            </a:r>
            <a:endParaRPr lang="en-US" sz="2000" b="1" dirty="0"/>
          </a:p>
          <a:p>
            <a:endParaRPr lang="en-US" sz="2000" b="1" dirty="0"/>
          </a:p>
          <a:p>
            <a:r>
              <a:rPr lang="en-US" sz="2000" b="1" dirty="0"/>
              <a:t>Can use it to predict number of 16S rRNA genes, COG, Enzyme classification (EC), KO (</a:t>
            </a:r>
            <a:r>
              <a:rPr lang="en-US" sz="2000" b="1" dirty="0" err="1"/>
              <a:t>Kegg</a:t>
            </a:r>
            <a:r>
              <a:rPr lang="en-US" sz="2000" b="1" dirty="0"/>
              <a:t> </a:t>
            </a:r>
            <a:r>
              <a:rPr lang="en-US" sz="2000" b="1" dirty="0" err="1"/>
              <a:t>Orthology</a:t>
            </a:r>
            <a:r>
              <a:rPr lang="en-US" sz="2000" b="1" dirty="0"/>
              <a:t>), PFAM, TIGRFAM, or PHENO</a:t>
            </a:r>
          </a:p>
        </p:txBody>
      </p:sp>
    </p:spTree>
    <p:extLst>
      <p:ext uri="{BB962C8B-B14F-4D97-AF65-F5344CB8AC3E}">
        <p14:creationId xmlns:p14="http://schemas.microsoft.com/office/powerpoint/2010/main" val="8540664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3AAB8-8D39-8A47-AED0-092C12A79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5414" y="523613"/>
            <a:ext cx="10441172" cy="1188720"/>
          </a:xfrm>
        </p:spPr>
        <p:txBody>
          <a:bodyPr>
            <a:normAutofit/>
          </a:bodyPr>
          <a:lstStyle/>
          <a:p>
            <a:r>
              <a:rPr lang="en-US" b="1" dirty="0"/>
              <a:t>PREDICTED GENE FAMILIES WEIGHTED BY RELATIVE ABUNDANCE OF ASVS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18F32-364D-8048-9704-034A44D165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5414" y="2053254"/>
            <a:ext cx="10441172" cy="4521166"/>
          </a:xfrm>
        </p:spPr>
        <p:txBody>
          <a:bodyPr>
            <a:normAutofit/>
          </a:bodyPr>
          <a:lstStyle/>
          <a:p>
            <a:r>
              <a:rPr lang="en-US" sz="2000" b="1" dirty="0"/>
              <a:t>“INFERRING METAGENOMES OF THE COMMUNITIES”</a:t>
            </a:r>
          </a:p>
          <a:p>
            <a:r>
              <a:rPr lang="en-US" sz="2000" b="1" dirty="0"/>
              <a:t>Takes </a:t>
            </a:r>
            <a:r>
              <a:rPr lang="en-US" sz="2000" b="1" dirty="0" err="1"/>
              <a:t>biom</a:t>
            </a:r>
            <a:r>
              <a:rPr lang="en-US" sz="2000" b="1" dirty="0"/>
              <a:t> file, which is the ASV table, divides the number of occurrences in the ASV table ~ the number of predicted 16S rRNA genes for that ASV</a:t>
            </a:r>
          </a:p>
          <a:p>
            <a:pPr marL="0" indent="0">
              <a:buNone/>
            </a:pPr>
            <a:endParaRPr lang="en-US" sz="2000" b="1" dirty="0"/>
          </a:p>
          <a:p>
            <a:r>
              <a:rPr lang="en-US" sz="2000" b="1" dirty="0"/>
              <a:t>Multiplies resulting value by the predicted gene family copy numbers per ASV</a:t>
            </a:r>
          </a:p>
          <a:p>
            <a:endParaRPr lang="en-US" sz="2000" b="1" dirty="0"/>
          </a:p>
          <a:p>
            <a:pPr marL="0" indent="0">
              <a:buNone/>
            </a:pPr>
            <a:r>
              <a:rPr lang="en-US" sz="2400" b="1" dirty="0" err="1">
                <a:highlight>
                  <a:srgbClr val="FFFF00"/>
                </a:highlight>
              </a:rPr>
              <a:t>metagenome_pipeline.py</a:t>
            </a:r>
            <a:r>
              <a:rPr lang="en-US" sz="2400" b="1" dirty="0">
                <a:highlight>
                  <a:srgbClr val="FFFF00"/>
                </a:highlight>
              </a:rPr>
              <a:t> -</a:t>
            </a:r>
            <a:r>
              <a:rPr lang="en-US" sz="2400" b="1" dirty="0" err="1">
                <a:highlight>
                  <a:srgbClr val="FFFF00"/>
                </a:highlight>
              </a:rPr>
              <a:t>i</a:t>
            </a:r>
            <a:r>
              <a:rPr lang="en-US" sz="2400" b="1" dirty="0">
                <a:highlight>
                  <a:srgbClr val="FFFF00"/>
                </a:highlight>
              </a:rPr>
              <a:t> </a:t>
            </a:r>
            <a:r>
              <a:rPr lang="en-US" sz="2400" b="1" dirty="0" err="1">
                <a:highlight>
                  <a:srgbClr val="FFFF00"/>
                </a:highlight>
              </a:rPr>
              <a:t>table.biom.txt</a:t>
            </a:r>
            <a:r>
              <a:rPr lang="en-US" sz="2400" b="1" dirty="0">
                <a:highlight>
                  <a:srgbClr val="FFFF00"/>
                </a:highlight>
              </a:rPr>
              <a:t> -m </a:t>
            </a:r>
            <a:r>
              <a:rPr lang="en-US" sz="2400" b="1" dirty="0" err="1">
                <a:highlight>
                  <a:srgbClr val="FFFF00"/>
                </a:highlight>
              </a:rPr>
              <a:t>marker_predicted_and_nsti.tsv.gz</a:t>
            </a:r>
            <a:r>
              <a:rPr lang="en-US" sz="2400" b="1" dirty="0">
                <a:highlight>
                  <a:srgbClr val="FFFF00"/>
                </a:highlight>
              </a:rPr>
              <a:t> -f </a:t>
            </a:r>
            <a:r>
              <a:rPr lang="en-US" sz="2400" b="1" dirty="0" err="1">
                <a:highlight>
                  <a:srgbClr val="FFFF00"/>
                </a:highlight>
              </a:rPr>
              <a:t>EC_predicted.tsv.gz</a:t>
            </a:r>
            <a:r>
              <a:rPr lang="en-US" sz="2400" b="1" dirty="0">
                <a:highlight>
                  <a:srgbClr val="FFFF00"/>
                </a:highlight>
              </a:rPr>
              <a:t> -o </a:t>
            </a:r>
            <a:r>
              <a:rPr lang="en-US" sz="2400" b="1" dirty="0" err="1">
                <a:highlight>
                  <a:srgbClr val="FFFF00"/>
                </a:highlight>
              </a:rPr>
              <a:t>EC_metagenome</a:t>
            </a:r>
            <a:r>
              <a:rPr lang="en-US" sz="2400" b="1" dirty="0">
                <a:highlight>
                  <a:srgbClr val="FFFF00"/>
                </a:highlight>
              </a:rPr>
              <a:t> --</a:t>
            </a:r>
            <a:r>
              <a:rPr lang="en-US" sz="2400" b="1" dirty="0" err="1">
                <a:highlight>
                  <a:srgbClr val="FFFF00"/>
                </a:highlight>
              </a:rPr>
              <a:t>strat_out</a:t>
            </a:r>
            <a:endParaRPr lang="en-US" sz="2400" b="1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32640822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2FE703-C57C-D34B-B138-F0698F7B30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390" y="402637"/>
            <a:ext cx="11551073" cy="1188720"/>
          </a:xfrm>
        </p:spPr>
        <p:txBody>
          <a:bodyPr/>
          <a:lstStyle/>
          <a:p>
            <a:r>
              <a:rPr lang="en-US" dirty="0"/>
              <a:t>Calculation of Gene Family numbers</a:t>
            </a:r>
          </a:p>
        </p:txBody>
      </p:sp>
      <p:pic>
        <p:nvPicPr>
          <p:cNvPr id="9" name="Graphic 8" descr="Woman">
            <a:extLst>
              <a:ext uri="{FF2B5EF4-FFF2-40B4-BE49-F238E27FC236}">
                <a16:creationId xmlns:a16="http://schemas.microsoft.com/office/drawing/2014/main" id="{61F0FCC6-9333-A34A-9A03-7D554F076C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505046" y="1999825"/>
            <a:ext cx="3347484" cy="3347484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FE9BE5AA-098D-7748-B1E5-F5EB4B2E263E}"/>
              </a:ext>
            </a:extLst>
          </p:cNvPr>
          <p:cNvSpPr/>
          <p:nvPr/>
        </p:nvSpPr>
        <p:spPr>
          <a:xfrm>
            <a:off x="2280897" y="4406822"/>
            <a:ext cx="265814" cy="211083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highlight>
                <a:srgbClr val="FF0000"/>
              </a:highlight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01D1164-348D-0546-A433-4A302BBB87FC}"/>
              </a:ext>
            </a:extLst>
          </p:cNvPr>
          <p:cNvSpPr/>
          <p:nvPr/>
        </p:nvSpPr>
        <p:spPr>
          <a:xfrm>
            <a:off x="2212673" y="4080020"/>
            <a:ext cx="393404" cy="11695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269F45F2-4592-4B47-A678-44ADAEEF6CB8}"/>
              </a:ext>
            </a:extLst>
          </p:cNvPr>
          <p:cNvSpPr/>
          <p:nvPr/>
        </p:nvSpPr>
        <p:spPr>
          <a:xfrm flipV="1">
            <a:off x="2212673" y="4825447"/>
            <a:ext cx="393404" cy="241527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5" name="Table 24">
            <a:extLst>
              <a:ext uri="{FF2B5EF4-FFF2-40B4-BE49-F238E27FC236}">
                <a16:creationId xmlns:a16="http://schemas.microsoft.com/office/drawing/2014/main" id="{7DC9261F-E13B-9847-BD14-CE5E3620CD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8382154"/>
              </p:ext>
            </p:extLst>
          </p:nvPr>
        </p:nvGraphicFramePr>
        <p:xfrm>
          <a:off x="2703542" y="2626469"/>
          <a:ext cx="9079025" cy="2499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5805">
                  <a:extLst>
                    <a:ext uri="{9D8B030D-6E8A-4147-A177-3AD203B41FA5}">
                      <a16:colId xmlns:a16="http://schemas.microsoft.com/office/drawing/2014/main" val="1374189874"/>
                    </a:ext>
                  </a:extLst>
                </a:gridCol>
                <a:gridCol w="1815805">
                  <a:extLst>
                    <a:ext uri="{9D8B030D-6E8A-4147-A177-3AD203B41FA5}">
                      <a16:colId xmlns:a16="http://schemas.microsoft.com/office/drawing/2014/main" val="2707058157"/>
                    </a:ext>
                  </a:extLst>
                </a:gridCol>
                <a:gridCol w="1815805">
                  <a:extLst>
                    <a:ext uri="{9D8B030D-6E8A-4147-A177-3AD203B41FA5}">
                      <a16:colId xmlns:a16="http://schemas.microsoft.com/office/drawing/2014/main" val="1957294527"/>
                    </a:ext>
                  </a:extLst>
                </a:gridCol>
                <a:gridCol w="1815805">
                  <a:extLst>
                    <a:ext uri="{9D8B030D-6E8A-4147-A177-3AD203B41FA5}">
                      <a16:colId xmlns:a16="http://schemas.microsoft.com/office/drawing/2014/main" val="4016634703"/>
                    </a:ext>
                  </a:extLst>
                </a:gridCol>
                <a:gridCol w="1815805">
                  <a:extLst>
                    <a:ext uri="{9D8B030D-6E8A-4147-A177-3AD203B41FA5}">
                      <a16:colId xmlns:a16="http://schemas.microsoft.com/office/drawing/2014/main" val="23961100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16S rRNA sequences from sequencing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Number of 16S rRNA genes per genome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Expected number of genomes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Number of EC:3.3.3.3 per genome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Number of functional genes in sample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2863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14.3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28.6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0765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500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21.7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21.7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297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16.67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946010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DD9FD9EB-5465-C64A-A7AF-434C64E133FC}"/>
              </a:ext>
            </a:extLst>
          </p:cNvPr>
          <p:cNvSpPr txBox="1"/>
          <p:nvPr/>
        </p:nvSpPr>
        <p:spPr>
          <a:xfrm>
            <a:off x="3298374" y="5478035"/>
            <a:ext cx="64858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Expected number of EC:3.3.3.3 genes in sample 1 is 67</a:t>
            </a:r>
          </a:p>
        </p:txBody>
      </p:sp>
    </p:spTree>
    <p:extLst>
      <p:ext uri="{BB962C8B-B14F-4D97-AF65-F5344CB8AC3E}">
        <p14:creationId xmlns:p14="http://schemas.microsoft.com/office/powerpoint/2010/main" val="3882260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B7E80-6526-C146-A017-90DE6E7BD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2568" y="336074"/>
            <a:ext cx="10186864" cy="1188720"/>
          </a:xfrm>
        </p:spPr>
        <p:txBody>
          <a:bodyPr/>
          <a:lstStyle/>
          <a:p>
            <a:r>
              <a:rPr lang="en-US" b="1" dirty="0" err="1"/>
              <a:t>Metagenome_pipeline.py</a:t>
            </a:r>
            <a:r>
              <a:rPr lang="en-US" b="1" dirty="0"/>
              <a:t> output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3AA25-97DB-0C44-83F7-090E031644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2568" y="1993755"/>
            <a:ext cx="7377503" cy="3101983"/>
          </a:xfrm>
        </p:spPr>
        <p:txBody>
          <a:bodyPr>
            <a:normAutofit/>
          </a:bodyPr>
          <a:lstStyle/>
          <a:p>
            <a:r>
              <a:rPr lang="en-US" sz="2000" b="1" dirty="0" err="1"/>
              <a:t>Seqtab_norm.tsv.gz</a:t>
            </a:r>
            <a:r>
              <a:rPr lang="en-US" sz="2000" b="1" dirty="0"/>
              <a:t> </a:t>
            </a:r>
            <a:r>
              <a:rPr lang="en-US" sz="2000" b="1" dirty="0">
                <a:sym typeface="Wingdings" pitchFamily="2" charset="2"/>
              </a:rPr>
              <a:t> ASV abundance table normalized by the predicted 16S gene copy number per ASV</a:t>
            </a:r>
          </a:p>
          <a:p>
            <a:endParaRPr lang="en-US" sz="2000" b="1" dirty="0">
              <a:sym typeface="Wingdings" pitchFamily="2" charset="2"/>
            </a:endParaRPr>
          </a:p>
          <a:p>
            <a:r>
              <a:rPr lang="en-US" sz="2000" b="1" dirty="0" err="1">
                <a:sym typeface="Wingdings" pitchFamily="2" charset="2"/>
              </a:rPr>
              <a:t>Weighted_nsti.tsv.gz</a:t>
            </a:r>
            <a:r>
              <a:rPr lang="en-US" sz="2000" b="1" dirty="0">
                <a:sym typeface="Wingdings" pitchFamily="2" charset="2"/>
              </a:rPr>
              <a:t>   mean NSTI value per sample – NSTI values between 0.06 – 0.15 are ideal</a:t>
            </a:r>
            <a:endParaRPr lang="en-US" sz="2000" b="1" dirty="0"/>
          </a:p>
          <a:p>
            <a:pPr marL="0" indent="0">
              <a:buNone/>
            </a:pPr>
            <a:endParaRPr lang="en-US" sz="20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AEBE5E-81E2-BB41-B452-A31AC5D93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2422" y="1768731"/>
            <a:ext cx="33274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7285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113D68-B2FF-2846-AE54-D76E1D1C55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A9F8D08-66C5-B646-9356-37742C7AA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112" y="338044"/>
            <a:ext cx="10095176" cy="1188720"/>
          </a:xfrm>
        </p:spPr>
        <p:txBody>
          <a:bodyPr/>
          <a:lstStyle/>
          <a:p>
            <a:r>
              <a:rPr lang="en-US" b="1" dirty="0" err="1"/>
              <a:t>Metagenome_pipeline.py</a:t>
            </a:r>
            <a:r>
              <a:rPr lang="en-US" b="1" dirty="0"/>
              <a:t> output files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C2BF58-851A-0347-8699-7CCB6ED7D8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8" y="2638044"/>
            <a:ext cx="12147053" cy="383987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F471306-71A6-AF42-AF32-6CBB29229E7B}"/>
              </a:ext>
            </a:extLst>
          </p:cNvPr>
          <p:cNvSpPr/>
          <p:nvPr/>
        </p:nvSpPr>
        <p:spPr>
          <a:xfrm>
            <a:off x="1903227" y="1574572"/>
            <a:ext cx="9120963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err="1"/>
              <a:t>Pred_metagenome_unstrat.tsv.gz</a:t>
            </a:r>
            <a:r>
              <a:rPr lang="en-US" sz="2000" b="1" dirty="0"/>
              <a:t> </a:t>
            </a:r>
            <a:r>
              <a:rPr lang="en-US" sz="2000" b="1" dirty="0">
                <a:sym typeface="Wingdings" pitchFamily="2" charset="2"/>
              </a:rPr>
              <a:t> Overall EC abundances per sample</a:t>
            </a:r>
            <a:r>
              <a:rPr lang="en-US" sz="2000" b="1" dirty="0"/>
              <a:t> </a:t>
            </a:r>
          </a:p>
          <a:p>
            <a:endParaRPr lang="en-US" sz="2000" b="1" dirty="0"/>
          </a:p>
          <a:p>
            <a:r>
              <a:rPr lang="en-US" sz="2000" b="1" dirty="0" err="1"/>
              <a:t>Pred_metagenome_contrib.tsv.gz</a:t>
            </a:r>
            <a:r>
              <a:rPr lang="en-US" sz="2000" b="1" dirty="0"/>
              <a:t> </a:t>
            </a:r>
            <a:r>
              <a:rPr lang="en-US" sz="2000" b="1" dirty="0">
                <a:sym typeface="Wingdings" pitchFamily="2" charset="2"/>
              </a:rPr>
              <a:t> 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5447701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334C8-4CBF-AC46-A66B-6F5EC07B9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4689" y="523613"/>
            <a:ext cx="7729728" cy="1188720"/>
          </a:xfrm>
        </p:spPr>
        <p:txBody>
          <a:bodyPr/>
          <a:lstStyle/>
          <a:p>
            <a:r>
              <a:rPr lang="en-US" b="1" dirty="0"/>
              <a:t>Metabolism Pathway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9A2F7-F04D-7B4C-B3CC-6035CF414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000090"/>
            <a:ext cx="7729728" cy="3101983"/>
          </a:xfrm>
        </p:spPr>
        <p:txBody>
          <a:bodyPr>
            <a:normAutofit/>
          </a:bodyPr>
          <a:lstStyle/>
          <a:p>
            <a:r>
              <a:rPr lang="en-US" sz="2000" b="1" dirty="0"/>
              <a:t>Groups EC numbers into </a:t>
            </a:r>
            <a:r>
              <a:rPr lang="en-US" sz="2000" b="1" dirty="0" err="1"/>
              <a:t>MetaCyc</a:t>
            </a:r>
            <a:r>
              <a:rPr lang="en-US" sz="2000" b="1" dirty="0"/>
              <a:t> reactions</a:t>
            </a:r>
          </a:p>
          <a:p>
            <a:r>
              <a:rPr lang="en-US" sz="2000" b="1" dirty="0"/>
              <a:t>Infers what pathways are present based on the reactions</a:t>
            </a:r>
          </a:p>
          <a:p>
            <a:r>
              <a:rPr lang="en-US" sz="2000" b="1" dirty="0"/>
              <a:t>Determines the abundances of pathways present</a:t>
            </a:r>
          </a:p>
        </p:txBody>
      </p:sp>
    </p:spTree>
    <p:extLst>
      <p:ext uri="{BB962C8B-B14F-4D97-AF65-F5344CB8AC3E}">
        <p14:creationId xmlns:p14="http://schemas.microsoft.com/office/powerpoint/2010/main" val="39844952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1E1BC-ED52-8343-B1E8-F06DE465D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5727" y="523613"/>
            <a:ext cx="9483923" cy="1188720"/>
          </a:xfrm>
        </p:spPr>
        <p:txBody>
          <a:bodyPr/>
          <a:lstStyle/>
          <a:p>
            <a:r>
              <a:rPr lang="en-US" b="1" dirty="0" err="1"/>
              <a:t>MEtaCyc</a:t>
            </a:r>
            <a:r>
              <a:rPr lang="en-US" b="1" dirty="0"/>
              <a:t> pathway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8D48CE-3E3E-F045-A628-1EDCC6B9A1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5728" y="2605070"/>
            <a:ext cx="9391326" cy="3101983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pathway_pipeline.py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-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i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EC_metagenome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/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pred_metagenome_contrib.tsv.gz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 -o </a:t>
            </a:r>
            <a:r>
              <a:rPr lang="en-US" sz="2400" b="1" dirty="0" err="1">
                <a:solidFill>
                  <a:schemeClr val="tx1"/>
                </a:solidFill>
                <a:highlight>
                  <a:srgbClr val="FFFF00"/>
                </a:highlight>
              </a:rPr>
              <a:t>MetaCyc</a:t>
            </a:r>
            <a:r>
              <a:rPr lang="en-US" sz="2400" b="1" dirty="0">
                <a:solidFill>
                  <a:schemeClr val="tx1"/>
                </a:solidFill>
                <a:highlight>
                  <a:srgbClr val="FFFF00"/>
                </a:highlight>
              </a:rPr>
              <a:t>-Pathways -p 1</a:t>
            </a:r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r>
              <a:rPr lang="en-US" sz="2000" b="1" dirty="0"/>
              <a:t>Predicts ASV contributions to each pathway abundance for the entire community</a:t>
            </a:r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r>
              <a:rPr lang="en-US" sz="2000" b="1" dirty="0"/>
              <a:t>Possible to predict pathway abundance per ASV but it is computationally intensive and not one of our goals for DAWG</a:t>
            </a:r>
          </a:p>
          <a:p>
            <a:pPr marL="0" indent="0">
              <a:buNone/>
            </a:pPr>
            <a:endParaRPr lang="en-US" sz="2000" b="1" dirty="0"/>
          </a:p>
          <a:p>
            <a:pPr marL="0" indent="0">
              <a:buNone/>
            </a:pP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7003991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0A6C0-479A-0E47-A63C-4B1292560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28D284-1EC8-D949-B45D-5245CEF12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3" y="617858"/>
            <a:ext cx="12147053" cy="38398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13856F-7678-BB42-8211-570E9AD013EB}"/>
              </a:ext>
            </a:extLst>
          </p:cNvPr>
          <p:cNvSpPr txBox="1"/>
          <p:nvPr/>
        </p:nvSpPr>
        <p:spPr>
          <a:xfrm>
            <a:off x="9185640" y="2214628"/>
            <a:ext cx="26900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Predicted EC relative abundances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2738AD7-23CA-F24A-9C11-664196FDE6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474" y="3364041"/>
            <a:ext cx="12047478" cy="3078531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BF2183F-559B-9148-B32C-6B14D5926A06}"/>
              </a:ext>
            </a:extLst>
          </p:cNvPr>
          <p:cNvSpPr txBox="1"/>
          <p:nvPr/>
        </p:nvSpPr>
        <p:spPr>
          <a:xfrm>
            <a:off x="9529276" y="4071588"/>
            <a:ext cx="26900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</a:rPr>
              <a:t>Predicted </a:t>
            </a:r>
            <a:r>
              <a:rPr lang="en-US" b="1" dirty="0" err="1">
                <a:solidFill>
                  <a:srgbClr val="FFFF00"/>
                </a:solidFill>
              </a:rPr>
              <a:t>MetaCyc</a:t>
            </a:r>
            <a:r>
              <a:rPr lang="en-US" b="1" dirty="0">
                <a:solidFill>
                  <a:srgbClr val="FFFF00"/>
                </a:solidFill>
              </a:rPr>
              <a:t> Pathway abundances</a:t>
            </a:r>
          </a:p>
        </p:txBody>
      </p:sp>
    </p:spTree>
    <p:extLst>
      <p:ext uri="{BB962C8B-B14F-4D97-AF65-F5344CB8AC3E}">
        <p14:creationId xmlns:p14="http://schemas.microsoft.com/office/powerpoint/2010/main" val="1879395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8768B-D6D5-904B-8EB0-E46498F59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9535" y="408250"/>
            <a:ext cx="10379079" cy="1188720"/>
          </a:xfrm>
        </p:spPr>
        <p:txBody>
          <a:bodyPr/>
          <a:lstStyle/>
          <a:p>
            <a:r>
              <a:rPr lang="en-US" b="1" dirty="0"/>
              <a:t>Inputs to run Picrust2 and Outputs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9FEE14-EB96-A94F-AA8B-30FC8AA250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9535" y="1878008"/>
            <a:ext cx="10853999" cy="3101983"/>
          </a:xfrm>
        </p:spPr>
        <p:txBody>
          <a:bodyPr>
            <a:noAutofit/>
          </a:bodyPr>
          <a:lstStyle/>
          <a:p>
            <a:r>
              <a:rPr lang="en-US" sz="2400" b="1" dirty="0"/>
              <a:t>.</a:t>
            </a:r>
            <a:r>
              <a:rPr lang="en-US" sz="2400" b="1" dirty="0" err="1"/>
              <a:t>biom</a:t>
            </a:r>
            <a:r>
              <a:rPr lang="en-US" sz="2400" b="1" dirty="0"/>
              <a:t>/txt file</a:t>
            </a:r>
          </a:p>
          <a:p>
            <a:r>
              <a:rPr lang="en-US" sz="2400" b="1" dirty="0" err="1"/>
              <a:t>Seqs.fna</a:t>
            </a:r>
            <a:r>
              <a:rPr lang="en-US" sz="2400" b="1" dirty="0"/>
              <a:t> file</a:t>
            </a:r>
          </a:p>
          <a:p>
            <a:pPr marL="0" indent="0">
              <a:buNone/>
            </a:pPr>
            <a:endParaRPr lang="en-US" sz="2400" b="1" dirty="0"/>
          </a:p>
          <a:p>
            <a:r>
              <a:rPr lang="en-US" sz="2400" b="1" dirty="0"/>
              <a:t>Final output = tables of read depth/ASV * predicted function abundances/ASV</a:t>
            </a:r>
          </a:p>
          <a:p>
            <a:r>
              <a:rPr lang="en-US" sz="2400" b="1" dirty="0"/>
              <a:t>Not in relative abundances</a:t>
            </a:r>
          </a:p>
          <a:p>
            <a:r>
              <a:rPr lang="en-US" sz="2400" b="1" dirty="0"/>
              <a:t>Abundances per sample are different because no rarefying</a:t>
            </a:r>
          </a:p>
          <a:p>
            <a:r>
              <a:rPr lang="en-US" sz="2400" b="1" dirty="0"/>
              <a:t>Data needs to be transformed before running statistical tests either by taking relative abundance, centered-log ratio, z-scores, etc. </a:t>
            </a:r>
          </a:p>
        </p:txBody>
      </p:sp>
    </p:spTree>
    <p:extLst>
      <p:ext uri="{BB962C8B-B14F-4D97-AF65-F5344CB8AC3E}">
        <p14:creationId xmlns:p14="http://schemas.microsoft.com/office/powerpoint/2010/main" val="8482494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52A48-4FED-5C4D-9DBE-FBF984E7B3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52" y="548004"/>
            <a:ext cx="10602410" cy="1188720"/>
          </a:xfrm>
        </p:spPr>
        <p:txBody>
          <a:bodyPr/>
          <a:lstStyle/>
          <a:p>
            <a:r>
              <a:rPr lang="en-US" b="1" dirty="0"/>
              <a:t>Add descriptions to the metagenome predictions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33854F-9FA4-874B-8EE5-F08FFCFA33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952" y="2323105"/>
            <a:ext cx="10602409" cy="31019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b="1" dirty="0" err="1">
                <a:highlight>
                  <a:srgbClr val="FFFF00"/>
                </a:highlight>
              </a:rPr>
              <a:t>add_descriptions.py</a:t>
            </a:r>
            <a:r>
              <a:rPr lang="en-US" sz="2400" b="1" dirty="0">
                <a:highlight>
                  <a:srgbClr val="FFFF00"/>
                </a:highlight>
              </a:rPr>
              <a:t> -</a:t>
            </a:r>
            <a:r>
              <a:rPr lang="en-US" sz="2400" b="1" dirty="0" err="1">
                <a:highlight>
                  <a:srgbClr val="FFFF00"/>
                </a:highlight>
              </a:rPr>
              <a:t>i</a:t>
            </a:r>
            <a:r>
              <a:rPr lang="en-US" sz="2400" b="1" dirty="0">
                <a:highlight>
                  <a:srgbClr val="FFFF00"/>
                </a:highlight>
              </a:rPr>
              <a:t> </a:t>
            </a:r>
            <a:r>
              <a:rPr lang="en-US" sz="2400" b="1" dirty="0" err="1">
                <a:highlight>
                  <a:srgbClr val="FFFF00"/>
                </a:highlight>
              </a:rPr>
              <a:t>EC_metagenome</a:t>
            </a:r>
            <a:r>
              <a:rPr lang="en-US" sz="2400" b="1" dirty="0">
                <a:highlight>
                  <a:srgbClr val="FFFF00"/>
                </a:highlight>
              </a:rPr>
              <a:t>/</a:t>
            </a:r>
            <a:r>
              <a:rPr lang="en-US" sz="2400" b="1" dirty="0" err="1">
                <a:highlight>
                  <a:srgbClr val="FFFF00"/>
                </a:highlight>
              </a:rPr>
              <a:t>pred_metagenome_unstrat.tsv.gz</a:t>
            </a:r>
            <a:r>
              <a:rPr lang="en-US" sz="2400" b="1" dirty="0">
                <a:highlight>
                  <a:srgbClr val="FFFF00"/>
                </a:highlight>
              </a:rPr>
              <a:t> -m EC -o </a:t>
            </a:r>
            <a:r>
              <a:rPr lang="en-US" sz="2400" b="1" dirty="0" err="1">
                <a:highlight>
                  <a:srgbClr val="FFFF00"/>
                </a:highlight>
              </a:rPr>
              <a:t>EC_metagenome</a:t>
            </a:r>
            <a:r>
              <a:rPr lang="en-US" sz="2400" b="1" dirty="0">
                <a:highlight>
                  <a:srgbClr val="FFFF00"/>
                </a:highlight>
              </a:rPr>
              <a:t>/</a:t>
            </a:r>
            <a:r>
              <a:rPr lang="en-US" sz="2400" b="1" dirty="0" err="1">
                <a:highlight>
                  <a:srgbClr val="FFFF00"/>
                </a:highlight>
              </a:rPr>
              <a:t>pred_metagenome_unstrat_descrip.tsv.gz</a:t>
            </a:r>
            <a:endParaRPr lang="en-US" sz="2400" b="1" dirty="0">
              <a:highlight>
                <a:srgbClr val="FFFF00"/>
              </a:highlight>
            </a:endParaRPr>
          </a:p>
          <a:p>
            <a:endParaRPr lang="en-US" sz="2400" b="1" dirty="0">
              <a:highlight>
                <a:srgbClr val="FFFF00"/>
              </a:highlight>
            </a:endParaRPr>
          </a:p>
          <a:p>
            <a:pPr marL="0" indent="0">
              <a:buNone/>
            </a:pPr>
            <a:r>
              <a:rPr lang="en-US" sz="2400" b="1" dirty="0" err="1">
                <a:highlight>
                  <a:srgbClr val="FFFF00"/>
                </a:highlight>
              </a:rPr>
              <a:t>add_descriptions.py</a:t>
            </a:r>
            <a:r>
              <a:rPr lang="en-US" sz="2400" b="1" dirty="0">
                <a:highlight>
                  <a:srgbClr val="FFFF00"/>
                </a:highlight>
              </a:rPr>
              <a:t> -</a:t>
            </a:r>
            <a:r>
              <a:rPr lang="en-US" sz="2400" b="1" dirty="0" err="1">
                <a:highlight>
                  <a:srgbClr val="FFFF00"/>
                </a:highlight>
              </a:rPr>
              <a:t>i</a:t>
            </a:r>
            <a:r>
              <a:rPr lang="en-US" sz="2400" b="1" dirty="0">
                <a:highlight>
                  <a:srgbClr val="FFFF00"/>
                </a:highlight>
              </a:rPr>
              <a:t> </a:t>
            </a:r>
            <a:r>
              <a:rPr lang="en-US" sz="2400" b="1" dirty="0" err="1">
                <a:highlight>
                  <a:srgbClr val="FFFF00"/>
                </a:highlight>
              </a:rPr>
              <a:t>pathways_out</a:t>
            </a:r>
            <a:r>
              <a:rPr lang="en-US" sz="2400" b="1" dirty="0">
                <a:highlight>
                  <a:srgbClr val="FFFF00"/>
                </a:highlight>
              </a:rPr>
              <a:t>/</a:t>
            </a:r>
            <a:r>
              <a:rPr lang="en-US" sz="2400" b="1" dirty="0" err="1">
                <a:highlight>
                  <a:srgbClr val="FFFF00"/>
                </a:highlight>
              </a:rPr>
              <a:t>path_abun_unstrat.tsv.gz</a:t>
            </a:r>
            <a:r>
              <a:rPr lang="en-US" sz="2400" b="1" dirty="0">
                <a:highlight>
                  <a:srgbClr val="FFFF00"/>
                </a:highlight>
              </a:rPr>
              <a:t> -m METACYC -o </a:t>
            </a:r>
            <a:r>
              <a:rPr lang="en-US" sz="2400" b="1" dirty="0" err="1">
                <a:highlight>
                  <a:srgbClr val="FFFF00"/>
                </a:highlight>
              </a:rPr>
              <a:t>pathways_out</a:t>
            </a:r>
            <a:r>
              <a:rPr lang="en-US" sz="2400" b="1" dirty="0">
                <a:highlight>
                  <a:srgbClr val="FFFF00"/>
                </a:highlight>
              </a:rPr>
              <a:t>/</a:t>
            </a:r>
            <a:r>
              <a:rPr lang="en-US" sz="2400" b="1" dirty="0" err="1">
                <a:highlight>
                  <a:srgbClr val="FFFF00"/>
                </a:highlight>
              </a:rPr>
              <a:t>path_abun_unstrat_descrip.tsv.gz</a:t>
            </a:r>
            <a:endParaRPr lang="en-US" sz="2400" b="1" dirty="0">
              <a:highlight>
                <a:srgbClr val="FFFF00"/>
              </a:highlight>
            </a:endParaRPr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942669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21C59-53E4-0646-89C5-B5001963B6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801" y="523613"/>
            <a:ext cx="11688983" cy="1188720"/>
          </a:xfrm>
        </p:spPr>
        <p:txBody>
          <a:bodyPr/>
          <a:lstStyle/>
          <a:p>
            <a:r>
              <a:rPr lang="en-US" b="1" dirty="0"/>
              <a:t>Final output files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4581D36-1701-E24F-BB3E-0C0856AEE0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82587" y="2539627"/>
            <a:ext cx="5844854" cy="3200400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AABE24C-EEE7-DE46-9E7D-E862A77610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802" y="2539627"/>
            <a:ext cx="5801198" cy="3200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7A14F46-F83F-CB41-8E67-2E4D15264D9D}"/>
              </a:ext>
            </a:extLst>
          </p:cNvPr>
          <p:cNvSpPr txBox="1"/>
          <p:nvPr/>
        </p:nvSpPr>
        <p:spPr>
          <a:xfrm>
            <a:off x="294802" y="5816009"/>
            <a:ext cx="58011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/>
              <a:t>MetaCyc</a:t>
            </a:r>
            <a:r>
              <a:rPr lang="en-US" sz="2000" b="1" dirty="0"/>
              <a:t> pathway abundances per sample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1A0A4C-0E75-1B45-A71F-EC21B33EA0F0}"/>
              </a:ext>
            </a:extLst>
          </p:cNvPr>
          <p:cNvSpPr txBox="1"/>
          <p:nvPr/>
        </p:nvSpPr>
        <p:spPr>
          <a:xfrm>
            <a:off x="6182587" y="5808920"/>
            <a:ext cx="58011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EC abundances per sample</a:t>
            </a:r>
          </a:p>
        </p:txBody>
      </p:sp>
    </p:spTree>
    <p:extLst>
      <p:ext uri="{BB962C8B-B14F-4D97-AF65-F5344CB8AC3E}">
        <p14:creationId xmlns:p14="http://schemas.microsoft.com/office/powerpoint/2010/main" val="5455039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102CA-D896-914E-AEA2-DC5F7644A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1588" y="523613"/>
            <a:ext cx="9308823" cy="1188720"/>
          </a:xfrm>
        </p:spPr>
        <p:txBody>
          <a:bodyPr/>
          <a:lstStyle/>
          <a:p>
            <a:r>
              <a:rPr lang="en-US" dirty="0"/>
              <a:t>Analyzing EC/</a:t>
            </a:r>
            <a:r>
              <a:rPr lang="en-US" dirty="0" err="1"/>
              <a:t>Metacyc</a:t>
            </a:r>
            <a:r>
              <a:rPr lang="en-US" dirty="0"/>
              <a:t> pathway abundances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FF80E-E067-864B-B172-B9D7B5456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48229" y="2267654"/>
            <a:ext cx="9202181" cy="3101983"/>
          </a:xfrm>
        </p:spPr>
        <p:txBody>
          <a:bodyPr>
            <a:normAutofit/>
          </a:bodyPr>
          <a:lstStyle/>
          <a:p>
            <a:r>
              <a:rPr lang="en-US" sz="2000" b="1" dirty="0"/>
              <a:t>Bring files into R, using script provided on </a:t>
            </a:r>
            <a:r>
              <a:rPr lang="en-US" sz="2000" b="1" dirty="0" err="1"/>
              <a:t>github</a:t>
            </a:r>
            <a:endParaRPr lang="en-US" sz="2000" b="1" dirty="0"/>
          </a:p>
          <a:p>
            <a:r>
              <a:rPr lang="en-US" sz="2000" b="1" dirty="0"/>
              <a:t>Make </a:t>
            </a:r>
            <a:r>
              <a:rPr lang="en-US" sz="2000" b="1" dirty="0" err="1"/>
              <a:t>phyloseq</a:t>
            </a:r>
            <a:r>
              <a:rPr lang="en-US" sz="2000" b="1" dirty="0"/>
              <a:t> object, because, well, it is just easier to work with a </a:t>
            </a:r>
            <a:r>
              <a:rPr lang="en-US" sz="2000" b="1" dirty="0" err="1"/>
              <a:t>phyloseq</a:t>
            </a:r>
            <a:r>
              <a:rPr lang="en-US" sz="2000" b="1" dirty="0"/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1847327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54142F-598D-7844-92E3-54B1ECEA6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KEGG pathway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6DDBC3-4F40-F442-B0F6-A2056B95AA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5" y="2638044"/>
            <a:ext cx="9806535" cy="3101983"/>
          </a:xfrm>
        </p:spPr>
        <p:txBody>
          <a:bodyPr/>
          <a:lstStyle/>
          <a:p>
            <a:pPr marL="0" indent="0">
              <a:buNone/>
            </a:pPr>
            <a:r>
              <a:rPr lang="en-US" b="1" dirty="0" err="1"/>
              <a:t>pathway_pipeline.py</a:t>
            </a:r>
            <a:r>
              <a:rPr lang="en-US" b="1" dirty="0"/>
              <a:t> -</a:t>
            </a:r>
            <a:r>
              <a:rPr lang="en-US" b="1" dirty="0" err="1"/>
              <a:t>i</a:t>
            </a:r>
            <a:r>
              <a:rPr lang="en-US" b="1" dirty="0"/>
              <a:t> </a:t>
            </a:r>
            <a:r>
              <a:rPr lang="en-US" b="1" dirty="0" err="1"/>
              <a:t>KO_metagenome</a:t>
            </a:r>
            <a:r>
              <a:rPr lang="en-US" b="1" dirty="0"/>
              <a:t>/</a:t>
            </a:r>
            <a:r>
              <a:rPr lang="en-US" b="1" dirty="0" err="1"/>
              <a:t>pred_metagenome_unstrat.tsv</a:t>
            </a:r>
            <a:r>
              <a:rPr lang="en-US" b="1" dirty="0"/>
              <a:t> -o </a:t>
            </a:r>
            <a:r>
              <a:rPr lang="en-US" b="1" dirty="0" err="1"/>
              <a:t>Kegg_pathways</a:t>
            </a:r>
            <a:r>
              <a:rPr lang="en-US" b="1" dirty="0"/>
              <a:t> --</a:t>
            </a:r>
            <a:r>
              <a:rPr lang="en-US" b="1" dirty="0" err="1"/>
              <a:t>no_regroup</a:t>
            </a:r>
            <a:r>
              <a:rPr lang="en-US" b="1" dirty="0"/>
              <a:t> --map </a:t>
            </a:r>
            <a:r>
              <a:rPr lang="en-US" b="1" dirty="0" err="1"/>
              <a:t>Kegg-pathways.txt</a:t>
            </a:r>
            <a:endParaRPr lang="en-US" b="1" dirty="0"/>
          </a:p>
          <a:p>
            <a:pPr marL="0" indent="0">
              <a:buNone/>
            </a:pPr>
            <a:r>
              <a:rPr lang="en-US" b="1" dirty="0"/>
              <a:t>Keg—</a:t>
            </a:r>
            <a:r>
              <a:rPr lang="en-US" b="1" dirty="0" err="1"/>
              <a:t>pathways.txt</a:t>
            </a:r>
            <a:r>
              <a:rPr lang="en-US" b="1" dirty="0"/>
              <a:t> is a file that I had to get from the </a:t>
            </a:r>
            <a:r>
              <a:rPr lang="en-US" b="1" dirty="0" err="1"/>
              <a:t>github</a:t>
            </a:r>
            <a:r>
              <a:rPr lang="en-US" b="1" dirty="0"/>
              <a:t> website at picrust2/picrust2/</a:t>
            </a:r>
            <a:r>
              <a:rPr lang="en-US" b="1" dirty="0" err="1"/>
              <a:t>default_files</a:t>
            </a:r>
            <a:r>
              <a:rPr lang="en-US" b="1" dirty="0"/>
              <a:t>/</a:t>
            </a:r>
            <a:r>
              <a:rPr lang="en-US" b="1" dirty="0" err="1"/>
              <a:t>pathways_mapfiles</a:t>
            </a:r>
            <a:r>
              <a:rPr lang="en-US" b="1" dirty="0"/>
              <a:t>/</a:t>
            </a:r>
            <a:r>
              <a:rPr lang="en-US" b="1" dirty="0" err="1"/>
              <a:t>KEGG_pathways_to_KO.tsv</a:t>
            </a:r>
            <a:r>
              <a:rPr lang="en-US" b="1" dirty="0"/>
              <a:t> – copy/paste into excel and save as tab-delimited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05054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8DFF9-B080-EB4D-BD63-BDFE8F16EB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7536" y="401166"/>
            <a:ext cx="8623004" cy="1188720"/>
          </a:xfrm>
        </p:spPr>
        <p:txBody>
          <a:bodyPr/>
          <a:lstStyle/>
          <a:p>
            <a:r>
              <a:rPr lang="en-US" b="1" dirty="0"/>
              <a:t>Getting .</a:t>
            </a:r>
            <a:r>
              <a:rPr lang="en-US" b="1" dirty="0" err="1"/>
              <a:t>biom</a:t>
            </a:r>
            <a:r>
              <a:rPr lang="en-US" b="1" dirty="0"/>
              <a:t> file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80E91E-31C2-1B42-A38B-3E4B1A69CD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07536" y="2044565"/>
            <a:ext cx="9824483" cy="3387120"/>
          </a:xfrm>
        </p:spPr>
        <p:txBody>
          <a:bodyPr>
            <a:noAutofit/>
          </a:bodyPr>
          <a:lstStyle/>
          <a:p>
            <a:r>
              <a:rPr lang="en-US" sz="2400" b="1" dirty="0"/>
              <a:t>In R, you would do the following:</a:t>
            </a:r>
          </a:p>
          <a:p>
            <a:r>
              <a:rPr lang="en-US" sz="2400" b="1" dirty="0"/>
              <a:t>library(</a:t>
            </a:r>
            <a:r>
              <a:rPr lang="en-US" sz="2400" b="1" dirty="0" err="1"/>
              <a:t>biomformat</a:t>
            </a:r>
            <a:r>
              <a:rPr lang="en-US" sz="2400" b="1" dirty="0"/>
              <a:t>);</a:t>
            </a:r>
            <a:r>
              <a:rPr lang="en-US" sz="2400" b="1" dirty="0" err="1"/>
              <a:t>packageVersion</a:t>
            </a:r>
            <a:r>
              <a:rPr lang="en-US" sz="2400" b="1" dirty="0"/>
              <a:t>("</a:t>
            </a:r>
            <a:r>
              <a:rPr lang="en-US" sz="2400" b="1" dirty="0" err="1"/>
              <a:t>biomformat</a:t>
            </a:r>
            <a:r>
              <a:rPr lang="en-US" sz="2400" b="1" dirty="0"/>
              <a:t>")</a:t>
            </a:r>
          </a:p>
          <a:p>
            <a:endParaRPr lang="en-US" sz="2400" b="1" dirty="0"/>
          </a:p>
          <a:p>
            <a:r>
              <a:rPr lang="en-US" sz="2400" b="1" dirty="0" err="1"/>
              <a:t>otu</a:t>
            </a:r>
            <a:r>
              <a:rPr lang="en-US" sz="2400" b="1" dirty="0"/>
              <a:t>&lt;-t(as(</a:t>
            </a:r>
            <a:r>
              <a:rPr lang="en-US" sz="2400" b="1" dirty="0" err="1"/>
              <a:t>otu_table</a:t>
            </a:r>
            <a:r>
              <a:rPr lang="en-US" sz="2400" b="1" dirty="0"/>
              <a:t>(</a:t>
            </a:r>
            <a:r>
              <a:rPr lang="en-US" sz="2400" b="1" dirty="0" err="1"/>
              <a:t>ps.full</a:t>
            </a:r>
            <a:r>
              <a:rPr lang="en-US" sz="2400" b="1" dirty="0"/>
              <a:t>),"matrix")) # 't' to transform if </a:t>
            </a:r>
            <a:r>
              <a:rPr lang="en-US" sz="2400" b="1" dirty="0" err="1"/>
              <a:t>taxa_are_rows</a:t>
            </a:r>
            <a:r>
              <a:rPr lang="en-US" sz="2400" b="1" dirty="0"/>
              <a:t>=FALSE</a:t>
            </a:r>
          </a:p>
          <a:p>
            <a:r>
              <a:rPr lang="en-US" sz="2400" b="1" dirty="0" err="1"/>
              <a:t>otu_biom</a:t>
            </a:r>
            <a:r>
              <a:rPr lang="en-US" sz="2400" b="1" dirty="0"/>
              <a:t>&lt;-</a:t>
            </a:r>
            <a:r>
              <a:rPr lang="en-US" sz="2400" b="1" dirty="0" err="1"/>
              <a:t>make_biom</a:t>
            </a:r>
            <a:r>
              <a:rPr lang="en-US" sz="2400" b="1" dirty="0"/>
              <a:t>(data=</a:t>
            </a:r>
            <a:r>
              <a:rPr lang="en-US" sz="2400" b="1" dirty="0" err="1"/>
              <a:t>otu</a:t>
            </a:r>
            <a:r>
              <a:rPr lang="en-US" sz="2400" b="1" dirty="0"/>
              <a:t>)</a:t>
            </a:r>
          </a:p>
          <a:p>
            <a:r>
              <a:rPr lang="en-US" sz="2400" b="1" dirty="0" err="1"/>
              <a:t>write_biom</a:t>
            </a:r>
            <a:r>
              <a:rPr lang="en-US" sz="2400" b="1" dirty="0"/>
              <a:t>(otu_</a:t>
            </a:r>
            <a:r>
              <a:rPr lang="en-US" sz="2400" b="1" dirty="0" err="1"/>
              <a:t>biom</a:t>
            </a:r>
            <a:r>
              <a:rPr lang="en-US" sz="2400" b="1" dirty="0"/>
              <a:t>,"</a:t>
            </a:r>
            <a:r>
              <a:rPr lang="en-US" sz="2400" b="1" dirty="0" err="1"/>
              <a:t>otu.biom</a:t>
            </a:r>
            <a:r>
              <a:rPr lang="en-US" sz="2400" b="1" dirty="0"/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3934690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91646-A6D5-3240-8CC7-6F106111F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03860"/>
            <a:ext cx="10898372" cy="1188720"/>
          </a:xfrm>
        </p:spPr>
        <p:txBody>
          <a:bodyPr/>
          <a:lstStyle/>
          <a:p>
            <a:r>
              <a:rPr lang="en-US" b="1" dirty="0"/>
              <a:t>Exporting an .</a:t>
            </a:r>
            <a:r>
              <a:rPr lang="en-US" b="1" dirty="0" err="1"/>
              <a:t>Fna</a:t>
            </a:r>
            <a:r>
              <a:rPr lang="en-US" b="1" dirty="0"/>
              <a:t> file from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64F8C-4411-B345-90C6-C698AEFAC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1990" y="1484974"/>
            <a:ext cx="10898372" cy="3888051"/>
          </a:xfrm>
        </p:spPr>
        <p:txBody>
          <a:bodyPr>
            <a:noAutofit/>
          </a:bodyPr>
          <a:lstStyle/>
          <a:p>
            <a:r>
              <a:rPr lang="en-US" sz="2000" b="1" dirty="0" err="1"/>
              <a:t>uniquesToFasta</a:t>
            </a:r>
            <a:r>
              <a:rPr lang="en-US" sz="2000" b="1" dirty="0"/>
              <a:t>(</a:t>
            </a:r>
            <a:r>
              <a:rPr lang="en-US" sz="2000" b="1" dirty="0" err="1"/>
              <a:t>seqtab</a:t>
            </a:r>
            <a:r>
              <a:rPr lang="en-US" sz="2000" b="1" dirty="0"/>
              <a:t>, </a:t>
            </a:r>
            <a:r>
              <a:rPr lang="en-US" sz="2000" b="1" dirty="0" err="1"/>
              <a:t>fout</a:t>
            </a:r>
            <a:r>
              <a:rPr lang="en-US" sz="2000" b="1" dirty="0"/>
              <a:t>='rep-</a:t>
            </a:r>
            <a:r>
              <a:rPr lang="en-US" sz="2000" b="1" dirty="0" err="1"/>
              <a:t>seqs.fna</a:t>
            </a:r>
            <a:r>
              <a:rPr lang="en-US" sz="2000" b="1" dirty="0"/>
              <a:t>', ids=</a:t>
            </a:r>
            <a:r>
              <a:rPr lang="en-US" sz="2000" b="1" dirty="0" err="1"/>
              <a:t>colnames</a:t>
            </a:r>
            <a:r>
              <a:rPr lang="en-US" sz="2000" b="1" dirty="0"/>
              <a:t>(</a:t>
            </a:r>
            <a:r>
              <a:rPr lang="en-US" sz="2000" b="1" dirty="0" err="1"/>
              <a:t>seqtab</a:t>
            </a:r>
            <a:r>
              <a:rPr lang="en-US" sz="2000" b="1" dirty="0"/>
              <a:t>))</a:t>
            </a:r>
          </a:p>
          <a:p>
            <a:r>
              <a:rPr lang="en-US" sz="2000" b="1" dirty="0"/>
              <a:t># </a:t>
            </a:r>
            <a:r>
              <a:rPr lang="en-US" sz="2000" b="1" dirty="0" err="1"/>
              <a:t>seqtab</a:t>
            </a:r>
            <a:r>
              <a:rPr lang="en-US" sz="2000" b="1" dirty="0"/>
              <a:t> is the sequence table generated through the dada2 pipeline</a:t>
            </a:r>
          </a:p>
          <a:p>
            <a:r>
              <a:rPr lang="en-US" sz="2000" b="1" dirty="0"/>
              <a:t># there is one problem with the resulting output file…</a:t>
            </a:r>
          </a:p>
          <a:p>
            <a:r>
              <a:rPr lang="en-US" sz="2000" b="1" dirty="0"/>
              <a:t>We don’t want to keep the ;size=0; portion of the ASV name, it will cause a problem in the pipeline later</a:t>
            </a:r>
          </a:p>
          <a:p>
            <a:r>
              <a:rPr lang="en-US" sz="2000" b="1" dirty="0"/>
              <a:t>Copy/paste </a:t>
            </a:r>
            <a:r>
              <a:rPr lang="en-US" sz="2000" b="1" dirty="0" err="1"/>
              <a:t>fasta</a:t>
            </a:r>
            <a:r>
              <a:rPr lang="en-US" sz="2000" b="1" dirty="0"/>
              <a:t> into excel, remove ;size=***; then copy/paste back into .</a:t>
            </a:r>
            <a:r>
              <a:rPr lang="en-US" sz="2000" b="1" dirty="0" err="1"/>
              <a:t>fna</a:t>
            </a:r>
            <a:r>
              <a:rPr lang="en-US" sz="2000" b="1" dirty="0"/>
              <a:t> file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6AAECC-164F-8444-A6BD-4B14A47BEC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828"/>
          <a:stretch/>
        </p:blipFill>
        <p:spPr>
          <a:xfrm>
            <a:off x="3580738" y="3934046"/>
            <a:ext cx="5030524" cy="249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9155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DB3FE-4152-C545-A9B7-D2452E8C3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71648" y="550022"/>
            <a:ext cx="7729728" cy="1188720"/>
          </a:xfrm>
        </p:spPr>
        <p:txBody>
          <a:bodyPr/>
          <a:lstStyle/>
          <a:p>
            <a:r>
              <a:rPr lang="en-US" b="1" dirty="0"/>
              <a:t>Installing picrust2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758F78-C673-6841-846D-001B057CC8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58567" y="2756403"/>
            <a:ext cx="9687773" cy="67259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9F3BBA-EAE1-ED4F-8809-3280218F8E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0437" y="3960480"/>
            <a:ext cx="723900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7044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26802B-B491-4F4D-8CE7-F9C5F3C933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8540" y="336178"/>
            <a:ext cx="7729728" cy="1188720"/>
          </a:xfrm>
        </p:spPr>
        <p:txBody>
          <a:bodyPr/>
          <a:lstStyle/>
          <a:p>
            <a:r>
              <a:rPr lang="en-US" b="1" dirty="0"/>
              <a:t>Starting picrust2 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6C9EF5-B9C5-2E4E-ABBC-2DB0A92C1B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883" y="1878008"/>
            <a:ext cx="3476847" cy="310198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000" b="1" dirty="0"/>
              <a:t>Check out files by using:</a:t>
            </a:r>
          </a:p>
          <a:p>
            <a:pPr marL="0" indent="0" algn="ctr">
              <a:buNone/>
            </a:pPr>
            <a:r>
              <a:rPr lang="en-US" sz="2000" b="1" dirty="0"/>
              <a:t> </a:t>
            </a:r>
            <a:r>
              <a:rPr lang="en-US" sz="2000" b="1" dirty="0">
                <a:highlight>
                  <a:srgbClr val="FFFF00"/>
                </a:highlight>
              </a:rPr>
              <a:t>less rep-seqs1.fna</a:t>
            </a:r>
          </a:p>
          <a:p>
            <a:pPr algn="ctr"/>
            <a:endParaRPr lang="en-US" sz="20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B7398F-4B30-7442-93CA-59C61D7BC7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31" y="2759487"/>
            <a:ext cx="5747403" cy="35661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C70BBF-FFF8-3241-B452-A466A6069D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3173"/>
          <a:stretch/>
        </p:blipFill>
        <p:spPr>
          <a:xfrm>
            <a:off x="5853404" y="2954062"/>
            <a:ext cx="6235846" cy="1280160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A44FC1C5-DCC3-BC47-803A-4694BE80DC5F}"/>
              </a:ext>
            </a:extLst>
          </p:cNvPr>
          <p:cNvSpPr txBox="1">
            <a:spLocks/>
          </p:cNvSpPr>
          <p:nvPr/>
        </p:nvSpPr>
        <p:spPr>
          <a:xfrm>
            <a:off x="6511274" y="2043150"/>
            <a:ext cx="4920105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4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30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6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313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5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75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b="1" dirty="0"/>
              <a:t>Check out files by using:</a:t>
            </a:r>
          </a:p>
          <a:p>
            <a:pPr marL="0" indent="0" algn="ctr">
              <a:buNone/>
            </a:pPr>
            <a:r>
              <a:rPr lang="en-US" sz="2000" b="1" dirty="0" err="1">
                <a:highlight>
                  <a:srgbClr val="FFFF00"/>
                </a:highlight>
              </a:rPr>
              <a:t>biom</a:t>
            </a:r>
            <a:r>
              <a:rPr lang="en-US" sz="2000" b="1" dirty="0">
                <a:highlight>
                  <a:srgbClr val="FFFF00"/>
                </a:highlight>
              </a:rPr>
              <a:t> head –</a:t>
            </a:r>
            <a:r>
              <a:rPr lang="en-US" sz="2000" b="1" dirty="0" err="1">
                <a:highlight>
                  <a:srgbClr val="FFFF00"/>
                </a:highlight>
              </a:rPr>
              <a:t>i</a:t>
            </a:r>
            <a:r>
              <a:rPr lang="en-US" sz="2000" b="1" dirty="0">
                <a:highlight>
                  <a:srgbClr val="FFFF00"/>
                </a:highlight>
              </a:rPr>
              <a:t> </a:t>
            </a:r>
            <a:r>
              <a:rPr lang="en-US" sz="2000" b="1" dirty="0" err="1">
                <a:highlight>
                  <a:srgbClr val="FFFF00"/>
                </a:highlight>
              </a:rPr>
              <a:t>table.biom.txt</a:t>
            </a:r>
            <a:endParaRPr lang="en-US" sz="2000" b="1" dirty="0">
              <a:highlight>
                <a:srgbClr val="FFFF00"/>
              </a:highlight>
            </a:endParaRPr>
          </a:p>
          <a:p>
            <a:pPr algn="ctr"/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855980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D4A289-E529-E947-BF92-A775C405F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9070" y="964692"/>
            <a:ext cx="9771052" cy="1188720"/>
          </a:xfrm>
        </p:spPr>
        <p:txBody>
          <a:bodyPr/>
          <a:lstStyle/>
          <a:p>
            <a:r>
              <a:rPr lang="en-US" dirty="0"/>
              <a:t>Making a reference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1B1101-99DC-0840-9848-006BE92C6E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0295" y="2609915"/>
            <a:ext cx="10708601" cy="3101983"/>
          </a:xfrm>
        </p:spPr>
        <p:txBody>
          <a:bodyPr>
            <a:normAutofit/>
          </a:bodyPr>
          <a:lstStyle/>
          <a:p>
            <a:r>
              <a:rPr lang="en-US" sz="2000" b="1" dirty="0"/>
              <a:t>PICRUSt2 aligns ASV sequences with reference 16S sequences using HMMER</a:t>
            </a:r>
          </a:p>
          <a:p>
            <a:r>
              <a:rPr lang="en-US" sz="2000" b="1" dirty="0"/>
              <a:t>Once aligned, those sequences are placed into a reference phylogeny that is based on the reference 16S sequences (</a:t>
            </a:r>
            <a:r>
              <a:rPr lang="en-US" sz="2000" b="1" dirty="0" err="1"/>
              <a:t>newick</a:t>
            </a:r>
            <a:r>
              <a:rPr lang="en-US" sz="2000" b="1" dirty="0"/>
              <a:t> format tree)</a:t>
            </a:r>
          </a:p>
          <a:p>
            <a:r>
              <a:rPr lang="en-US" sz="2000" b="1" dirty="0"/>
              <a:t>Reference tree includes 20,000 16S sequences from IMG database </a:t>
            </a:r>
          </a:p>
          <a:p>
            <a:endParaRPr lang="en-US" sz="2000" b="1" dirty="0"/>
          </a:p>
          <a:p>
            <a:pPr marL="0" indent="0">
              <a:buNone/>
            </a:pPr>
            <a:r>
              <a:rPr lang="en-US" sz="2400" b="1" dirty="0" err="1">
                <a:highlight>
                  <a:srgbClr val="00FFFF"/>
                </a:highlight>
              </a:rPr>
              <a:t>place_seqs.py</a:t>
            </a:r>
            <a:r>
              <a:rPr lang="en-US" sz="2400" b="1" dirty="0">
                <a:highlight>
                  <a:srgbClr val="00FFFF"/>
                </a:highlight>
              </a:rPr>
              <a:t> -s rep-seqs1.fna -o </a:t>
            </a:r>
            <a:r>
              <a:rPr lang="en-US" sz="2400" b="1" dirty="0" err="1">
                <a:highlight>
                  <a:srgbClr val="00FFFF"/>
                </a:highlight>
              </a:rPr>
              <a:t>out.tre</a:t>
            </a:r>
            <a:r>
              <a:rPr lang="en-US" sz="2400" b="1" dirty="0">
                <a:highlight>
                  <a:srgbClr val="00FFFF"/>
                </a:highlight>
              </a:rPr>
              <a:t> -p 2 --intermediate intermediate/</a:t>
            </a:r>
            <a:r>
              <a:rPr lang="en-US" sz="2400" b="1" dirty="0" err="1">
                <a:highlight>
                  <a:srgbClr val="00FFFF"/>
                </a:highlight>
              </a:rPr>
              <a:t>place_seqs</a:t>
            </a:r>
            <a:endParaRPr lang="en-US" sz="2400" b="1" dirty="0">
              <a:highlight>
                <a:srgbClr val="00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945804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1C1A8-ADCD-9843-9682-7750C2CF2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935" y="190595"/>
            <a:ext cx="10581469" cy="1064047"/>
          </a:xfrm>
        </p:spPr>
        <p:txBody>
          <a:bodyPr/>
          <a:lstStyle/>
          <a:p>
            <a:r>
              <a:rPr lang="en-US" b="1" dirty="0"/>
              <a:t>Inferring traits for unknown lineages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BA6396-AD37-FA48-A0B4-321470897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5935" y="1432474"/>
            <a:ext cx="10494335" cy="3101983"/>
          </a:xfrm>
        </p:spPr>
        <p:txBody>
          <a:bodyPr>
            <a:normAutofit/>
          </a:bodyPr>
          <a:lstStyle/>
          <a:p>
            <a:r>
              <a:rPr lang="en-US" sz="2000" b="1" dirty="0"/>
              <a:t>Predicts the genome for each ASV, can use EC (enzyme commission) or KEGG</a:t>
            </a:r>
          </a:p>
          <a:p>
            <a:r>
              <a:rPr lang="en-US" sz="2000" b="1" dirty="0"/>
              <a:t>EC numbers can be used in </a:t>
            </a:r>
            <a:r>
              <a:rPr lang="en-US" sz="2000" b="1" dirty="0" err="1"/>
              <a:t>MetaCyc</a:t>
            </a:r>
            <a:r>
              <a:rPr lang="en-US" sz="2000" b="1" dirty="0"/>
              <a:t> pathways</a:t>
            </a:r>
          </a:p>
          <a:p>
            <a:endParaRPr lang="en-US" sz="2000" b="1" dirty="0"/>
          </a:p>
          <a:p>
            <a:pPr marL="0" indent="0">
              <a:buNone/>
            </a:pPr>
            <a:r>
              <a:rPr lang="en-US" sz="2400" b="1" dirty="0" err="1">
                <a:highlight>
                  <a:srgbClr val="00FFFF"/>
                </a:highlight>
              </a:rPr>
              <a:t>hsp.py</a:t>
            </a:r>
            <a:r>
              <a:rPr lang="en-US" sz="2400" b="1" dirty="0">
                <a:highlight>
                  <a:srgbClr val="00FFFF"/>
                </a:highlight>
              </a:rPr>
              <a:t> –</a:t>
            </a:r>
            <a:r>
              <a:rPr lang="en-US" sz="2400" b="1" dirty="0" err="1">
                <a:highlight>
                  <a:srgbClr val="00FFFF"/>
                </a:highlight>
              </a:rPr>
              <a:t>i</a:t>
            </a:r>
            <a:r>
              <a:rPr lang="en-US" sz="2400" b="1" dirty="0">
                <a:highlight>
                  <a:srgbClr val="00FFFF"/>
                </a:highlight>
              </a:rPr>
              <a:t> EC –t </a:t>
            </a:r>
            <a:r>
              <a:rPr lang="en-US" sz="2400" b="1" dirty="0" err="1">
                <a:highlight>
                  <a:srgbClr val="00FFFF"/>
                </a:highlight>
              </a:rPr>
              <a:t>out.tre</a:t>
            </a:r>
            <a:r>
              <a:rPr lang="en-US" sz="2400" b="1" dirty="0">
                <a:highlight>
                  <a:srgbClr val="00FFFF"/>
                </a:highlight>
              </a:rPr>
              <a:t> –o EC-</a:t>
            </a:r>
            <a:r>
              <a:rPr lang="en-US" sz="2400" b="1" dirty="0" err="1">
                <a:highlight>
                  <a:srgbClr val="00FFFF"/>
                </a:highlight>
              </a:rPr>
              <a:t>predicted.tsv.gz</a:t>
            </a:r>
            <a:r>
              <a:rPr lang="en-US" sz="2400" b="1" dirty="0">
                <a:highlight>
                  <a:srgbClr val="00FFFF"/>
                </a:highlight>
              </a:rPr>
              <a:t> –p 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FFAC1A-E098-A640-809A-B878D5D964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8116"/>
          <a:stretch/>
        </p:blipFill>
        <p:spPr>
          <a:xfrm>
            <a:off x="5109198" y="3266043"/>
            <a:ext cx="6963493" cy="34013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80B06B2-DFB1-F24E-93A3-5DE78F432F7D}"/>
              </a:ext>
            </a:extLst>
          </p:cNvPr>
          <p:cNvSpPr txBox="1"/>
          <p:nvPr/>
        </p:nvSpPr>
        <p:spPr>
          <a:xfrm>
            <a:off x="168925" y="5987441"/>
            <a:ext cx="3432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takes a little while…</a:t>
            </a:r>
          </a:p>
        </p:txBody>
      </p:sp>
    </p:spTree>
    <p:extLst>
      <p:ext uri="{BB962C8B-B14F-4D97-AF65-F5344CB8AC3E}">
        <p14:creationId xmlns:p14="http://schemas.microsoft.com/office/powerpoint/2010/main" val="2778378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F892D-D29E-1746-9EDB-B9E859A82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56287"/>
            <a:ext cx="7729728" cy="1188720"/>
          </a:xfrm>
        </p:spPr>
        <p:txBody>
          <a:bodyPr/>
          <a:lstStyle/>
          <a:p>
            <a:r>
              <a:rPr lang="en-US" b="1" dirty="0"/>
              <a:t>EC output file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71942F-707F-BA41-B50C-25790F0EF4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31137" y="1775912"/>
            <a:ext cx="7729727" cy="3995610"/>
          </a:xfrm>
        </p:spPr>
      </p:pic>
    </p:spTree>
    <p:extLst>
      <p:ext uri="{BB962C8B-B14F-4D97-AF65-F5344CB8AC3E}">
        <p14:creationId xmlns:p14="http://schemas.microsoft.com/office/powerpoint/2010/main" val="3493531227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rebuchet MS">
      <a:majorFont>
        <a:latin typeface="Trebuchet MS" panose="020B0603020202020204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A425FB89-E954-4A2A-81DC-D90804A94D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{666E7696-A96F-814F-B1A0-9E34D8D4B68A}tf10001120</Template>
  <TotalTime>5804</TotalTime>
  <Words>1379</Words>
  <Application>Microsoft Macintosh PowerPoint</Application>
  <PresentationFormat>Widescreen</PresentationFormat>
  <Paragraphs>138</Paragraphs>
  <Slides>23</Slides>
  <Notes>2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Trebuchet MS</vt:lpstr>
      <vt:lpstr>Parcel</vt:lpstr>
      <vt:lpstr>PICRUSt2, workflow and Analysis- DAWG Jan, 2020 Mara Cloutier</vt:lpstr>
      <vt:lpstr>Inputs to run Picrust2 and Outputs </vt:lpstr>
      <vt:lpstr>Getting .biom file</vt:lpstr>
      <vt:lpstr>Exporting an .Fna file from R</vt:lpstr>
      <vt:lpstr>Installing picrust2</vt:lpstr>
      <vt:lpstr>Starting picrust2 pipeline</vt:lpstr>
      <vt:lpstr>Making a reference tree</vt:lpstr>
      <vt:lpstr>Inferring traits for unknown lineages</vt:lpstr>
      <vt:lpstr>EC output file</vt:lpstr>
      <vt:lpstr>Predicting # of 16S rRNA genes per ASV and nearest-sequenced taxon index values</vt:lpstr>
      <vt:lpstr>16S/NSTI tsv file</vt:lpstr>
      <vt:lpstr>Hsp.py options</vt:lpstr>
      <vt:lpstr>PREDICTED GENE FAMILIES WEIGHTED BY RELATIVE ABUNDANCE OF ASVS</vt:lpstr>
      <vt:lpstr>Calculation of Gene Family numbers</vt:lpstr>
      <vt:lpstr>Metagenome_pipeline.py output files</vt:lpstr>
      <vt:lpstr>Metagenome_pipeline.py output files</vt:lpstr>
      <vt:lpstr>Metabolism Pathway inference</vt:lpstr>
      <vt:lpstr>MEtaCyc pathway </vt:lpstr>
      <vt:lpstr>PowerPoint Presentation</vt:lpstr>
      <vt:lpstr>Add descriptions to the metagenome predictions</vt:lpstr>
      <vt:lpstr>Final output files</vt:lpstr>
      <vt:lpstr>Analyzing EC/Metacyc pathway abundances </vt:lpstr>
      <vt:lpstr>KEGG pathway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PICRUSt2 </dc:title>
  <dc:creator>Microsoft Office User</dc:creator>
  <cp:lastModifiedBy>Microsoft Office User</cp:lastModifiedBy>
  <cp:revision>30</cp:revision>
  <dcterms:created xsi:type="dcterms:W3CDTF">2020-01-20T16:14:09Z</dcterms:created>
  <dcterms:modified xsi:type="dcterms:W3CDTF">2020-01-24T16:58:24Z</dcterms:modified>
</cp:coreProperties>
</file>

<file path=docProps/thumbnail.jpeg>
</file>